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3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eixoto\Desktop\ONU_e0%20female%20ma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>
      <c:tx>
        <c:rich>
          <a:bodyPr/>
          <a:lstStyle/>
          <a:p>
            <a:pPr>
              <a:defRPr/>
            </a:pPr>
            <a:r>
              <a:rPr lang="pt-PT"/>
              <a:t>Difference in life expectancy between the sexes </a:t>
            </a:r>
          </a:p>
          <a:p>
            <a:pPr>
              <a:defRPr/>
            </a:pPr>
            <a:r>
              <a:rPr lang="pt-PT"/>
              <a:t>(female - male), 1950-2010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Sheet1!$A$18</c:f>
              <c:strCache>
                <c:ptCount val="1"/>
                <c:pt idx="0">
                  <c:v>WORLD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Sheet1!$D$11:$O$11</c:f>
              <c:strCache>
                <c:ptCount val="12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</c:strCache>
            </c:strRef>
          </c:cat>
          <c:val>
            <c:numRef>
              <c:f>Sheet1!$D$18:$O$18</c:f>
              <c:numCache>
                <c:formatCode>##0.00;\-##0.00;0</c:formatCode>
                <c:ptCount val="12"/>
                <c:pt idx="0">
                  <c:v>1.9870000000000019</c:v>
                </c:pt>
                <c:pt idx="1">
                  <c:v>2.4849999999999994</c:v>
                </c:pt>
                <c:pt idx="2">
                  <c:v>3.7449999999999992</c:v>
                </c:pt>
                <c:pt idx="3">
                  <c:v>2.7750000000000057</c:v>
                </c:pt>
                <c:pt idx="4">
                  <c:v>3.8289999999999997</c:v>
                </c:pt>
                <c:pt idx="5">
                  <c:v>3.9429999999999978</c:v>
                </c:pt>
                <c:pt idx="6">
                  <c:v>4.4800000000000004</c:v>
                </c:pt>
                <c:pt idx="7">
                  <c:v>4.2820000000000036</c:v>
                </c:pt>
                <c:pt idx="8">
                  <c:v>4.4169999999999954</c:v>
                </c:pt>
                <c:pt idx="9">
                  <c:v>4.3819999999999908</c:v>
                </c:pt>
                <c:pt idx="10">
                  <c:v>4.3810000000000002</c:v>
                </c:pt>
                <c:pt idx="11">
                  <c:v>4.4300000000000104</c:v>
                </c:pt>
              </c:numCache>
            </c:numRef>
          </c:val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More developed regions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Sheet1!$D$11:$O$11</c:f>
              <c:strCache>
                <c:ptCount val="12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</c:strCache>
            </c:strRef>
          </c:cat>
          <c:val>
            <c:numRef>
              <c:f>Sheet1!$D$19:$O$19</c:f>
              <c:numCache>
                <c:formatCode>##0.00;\-##0.00;0</c:formatCode>
                <c:ptCount val="12"/>
                <c:pt idx="0">
                  <c:v>5.0110000000000028</c:v>
                </c:pt>
                <c:pt idx="1">
                  <c:v>5.4770000000000039</c:v>
                </c:pt>
                <c:pt idx="2">
                  <c:v>6.0939999999999941</c:v>
                </c:pt>
                <c:pt idx="3">
                  <c:v>6.6179999999999897</c:v>
                </c:pt>
                <c:pt idx="4">
                  <c:v>6.9620000000000015</c:v>
                </c:pt>
                <c:pt idx="5">
                  <c:v>7.3639999999999999</c:v>
                </c:pt>
                <c:pt idx="6">
                  <c:v>7.4800000000000075</c:v>
                </c:pt>
                <c:pt idx="7">
                  <c:v>7.1770000000000067</c:v>
                </c:pt>
                <c:pt idx="8">
                  <c:v>7.7600000000000051</c:v>
                </c:pt>
                <c:pt idx="9">
                  <c:v>7.5480000000000018</c:v>
                </c:pt>
                <c:pt idx="10">
                  <c:v>7.4029999999999916</c:v>
                </c:pt>
                <c:pt idx="11">
                  <c:v>7.0099999999999909</c:v>
                </c:pt>
              </c:numCache>
            </c:numRef>
          </c:val>
        </c:ser>
        <c:ser>
          <c:idx val="2"/>
          <c:order val="2"/>
          <c:tx>
            <c:strRef>
              <c:f>Sheet1!$A$20</c:f>
              <c:strCache>
                <c:ptCount val="1"/>
                <c:pt idx="0">
                  <c:v>Less developed regions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Sheet1!$D$11:$O$11</c:f>
              <c:strCache>
                <c:ptCount val="12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</c:strCache>
            </c:strRef>
          </c:cat>
          <c:val>
            <c:numRef>
              <c:f>Sheet1!$D$20:$O$20</c:f>
              <c:numCache>
                <c:formatCode>##0.00;\-##0.00;0</c:formatCode>
                <c:ptCount val="12"/>
                <c:pt idx="0">
                  <c:v>0.75500000000000311</c:v>
                </c:pt>
                <c:pt idx="1">
                  <c:v>1.2459999999999936</c:v>
                </c:pt>
                <c:pt idx="2">
                  <c:v>2.6170000000000044</c:v>
                </c:pt>
                <c:pt idx="3">
                  <c:v>1.2419999999999956</c:v>
                </c:pt>
                <c:pt idx="4">
                  <c:v>2.4779999999999944</c:v>
                </c:pt>
                <c:pt idx="5">
                  <c:v>2.5319999999999965</c:v>
                </c:pt>
                <c:pt idx="6">
                  <c:v>3.161999999999999</c:v>
                </c:pt>
                <c:pt idx="7">
                  <c:v>3.0480000000000018</c:v>
                </c:pt>
                <c:pt idx="8">
                  <c:v>3.1460000000000008</c:v>
                </c:pt>
                <c:pt idx="9">
                  <c:v>3.2410000000000072</c:v>
                </c:pt>
                <c:pt idx="10">
                  <c:v>3.3439999999999941</c:v>
                </c:pt>
                <c:pt idx="11">
                  <c:v>3.5309999999999917</c:v>
                </c:pt>
              </c:numCache>
            </c:numRef>
          </c:val>
        </c:ser>
        <c:marker val="1"/>
        <c:axId val="84761600"/>
        <c:axId val="84833024"/>
      </c:lineChart>
      <c:catAx>
        <c:axId val="84761600"/>
        <c:scaling>
          <c:orientation val="minMax"/>
        </c:scaling>
        <c:axPos val="b"/>
        <c:tickLblPos val="nextTo"/>
        <c:crossAx val="84833024"/>
        <c:crosses val="autoZero"/>
        <c:auto val="1"/>
        <c:lblAlgn val="ctr"/>
        <c:lblOffset val="100"/>
      </c:catAx>
      <c:valAx>
        <c:axId val="848330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 years</a:t>
                </a:r>
              </a:p>
            </c:rich>
          </c:tx>
        </c:title>
        <c:numFmt formatCode="##0.00;\-##0.00;0" sourceLinked="1"/>
        <c:tickLblPos val="nextTo"/>
        <c:crossAx val="8476160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pt-P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A2DF0-CC57-429B-A4AE-AAF3DD3C85F5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B271-ACA2-4511-81FD-CB88869AB56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CB0F8C-CBD2-4B33-A7D5-3AE8F8175630}" type="slidenum">
              <a:rPr lang="pt-PT" smtClean="0"/>
              <a:pPr/>
              <a:t>1</a:t>
            </a:fld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16FA8-5242-4813-9C30-3F64E049F6FB}" type="datetimeFigureOut">
              <a:rPr lang="pt-PT" smtClean="0"/>
              <a:pPr/>
              <a:t>16-10-2013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5F3C-0D81-432A-8921-C663E1466D35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11188" y="3211488"/>
            <a:ext cx="7772400" cy="201771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Tendências da esperança de </a:t>
            </a:r>
            <a:r>
              <a:rPr lang="pt-BR" sz="3200" dirty="0" smtClean="0"/>
              <a:t>vida</a:t>
            </a:r>
            <a:endParaRPr lang="pt-PT" sz="32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39850" y="2708721"/>
            <a:ext cx="6400800" cy="5762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PT" b="1" dirty="0" smtClean="0"/>
              <a:t>DEMOGRAFIA</a:t>
            </a:r>
          </a:p>
        </p:txBody>
      </p:sp>
      <p:pic>
        <p:nvPicPr>
          <p:cNvPr id="2052" name="Picture 1" descr="C:\Users\João\Desktop\logo_hea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8413" y="1052513"/>
            <a:ext cx="2609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" descr="C:\Users\João\Desktop\novos logos ISEG\Assinatura_E-m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0488" y="836613"/>
            <a:ext cx="1057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i="1" dirty="0" smtClean="0"/>
              <a:t>Fontes:</a:t>
            </a:r>
          </a:p>
          <a:p>
            <a:r>
              <a:rPr lang="pt-PT" dirty="0" smtClean="0"/>
              <a:t>France </a:t>
            </a:r>
            <a:r>
              <a:rPr lang="pt-PT" dirty="0" err="1" smtClean="0"/>
              <a:t>Meslé</a:t>
            </a:r>
            <a:r>
              <a:rPr lang="pt-PT" dirty="0" smtClean="0"/>
              <a:t> (2004), “</a:t>
            </a:r>
            <a:r>
              <a:rPr lang="en-US" dirty="0" smtClean="0"/>
              <a:t>Life expectancy: a female advantage under threat?</a:t>
            </a:r>
            <a:r>
              <a:rPr lang="pt-PT" dirty="0" smtClean="0"/>
              <a:t>”, </a:t>
            </a:r>
            <a:r>
              <a:rPr lang="pt-PT" i="1" dirty="0" err="1" smtClean="0"/>
              <a:t>Population</a:t>
            </a:r>
            <a:r>
              <a:rPr lang="pt-PT" i="1" dirty="0" smtClean="0"/>
              <a:t> &amp; </a:t>
            </a:r>
            <a:r>
              <a:rPr lang="pt-PT" i="1" dirty="0" err="1" smtClean="0"/>
              <a:t>Societies</a:t>
            </a:r>
            <a:r>
              <a:rPr lang="pt-PT" dirty="0" smtClean="0"/>
              <a:t>, 402, </a:t>
            </a:r>
            <a:r>
              <a:rPr lang="pt-PT" dirty="0" err="1" smtClean="0"/>
              <a:t>June</a:t>
            </a:r>
            <a:r>
              <a:rPr lang="pt-PT" dirty="0" smtClean="0"/>
              <a:t> 2004.</a:t>
            </a:r>
          </a:p>
          <a:p>
            <a:r>
              <a:rPr lang="pt-PT" dirty="0" smtClean="0"/>
              <a:t>United </a:t>
            </a:r>
            <a:r>
              <a:rPr lang="pt-PT" dirty="0" err="1" smtClean="0"/>
              <a:t>Nations</a:t>
            </a:r>
            <a:r>
              <a:rPr lang="pt-PT" dirty="0" smtClean="0"/>
              <a:t>, </a:t>
            </a:r>
            <a:r>
              <a:rPr lang="pt-PT" i="1" dirty="0" err="1" smtClean="0"/>
              <a:t>World</a:t>
            </a:r>
            <a:r>
              <a:rPr lang="pt-PT" i="1" dirty="0" smtClean="0"/>
              <a:t> </a:t>
            </a:r>
            <a:r>
              <a:rPr lang="pt-PT" i="1" dirty="0" err="1" smtClean="0"/>
              <a:t>Population</a:t>
            </a:r>
            <a:r>
              <a:rPr lang="pt-PT" i="1" dirty="0" smtClean="0"/>
              <a:t> </a:t>
            </a:r>
            <a:r>
              <a:rPr lang="pt-PT" i="1" dirty="0" err="1" smtClean="0"/>
              <a:t>Prospects</a:t>
            </a:r>
            <a:r>
              <a:rPr lang="pt-PT" i="1" dirty="0" smtClean="0"/>
              <a:t> - </a:t>
            </a:r>
            <a:r>
              <a:rPr lang="pt-PT" i="1" dirty="0" err="1" smtClean="0"/>
              <a:t>the</a:t>
            </a:r>
            <a:r>
              <a:rPr lang="pt-PT" i="1" dirty="0" smtClean="0"/>
              <a:t> 2010 </a:t>
            </a:r>
            <a:r>
              <a:rPr lang="pt-PT" i="1" dirty="0" err="1" smtClean="0"/>
              <a:t>Revision</a:t>
            </a:r>
            <a:endParaRPr lang="pt-P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r>
              <a:rPr lang="pt-PT" sz="4000" dirty="0" smtClean="0"/>
              <a:t>(1) Longevidade</a:t>
            </a:r>
            <a:endParaRPr lang="pt-PT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178"/>
            <a:ext cx="71628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91680" y="476672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Fig. 1. Record female life expectancy from 1840 to the present</a:t>
            </a:r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9313" y="857250"/>
            <a:ext cx="49053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404664"/>
            <a:ext cx="8791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862013"/>
            <a:ext cx="48958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404664"/>
            <a:ext cx="8791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888" y="144016"/>
            <a:ext cx="4848225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i="1" dirty="0" smtClean="0"/>
              <a:t>Fontes</a:t>
            </a:r>
            <a:r>
              <a:rPr lang="pt-PT" dirty="0" smtClean="0"/>
              <a:t>:</a:t>
            </a:r>
          </a:p>
          <a:p>
            <a:r>
              <a:rPr lang="pt-PT" dirty="0" err="1" smtClean="0"/>
              <a:t>Oeppen</a:t>
            </a:r>
            <a:r>
              <a:rPr lang="pt-PT" dirty="0" smtClean="0"/>
              <a:t>, </a:t>
            </a:r>
            <a:r>
              <a:rPr lang="pt-PT" dirty="0" err="1" smtClean="0"/>
              <a:t>Jim</a:t>
            </a:r>
            <a:r>
              <a:rPr lang="pt-PT" dirty="0" smtClean="0"/>
              <a:t> e </a:t>
            </a:r>
            <a:r>
              <a:rPr lang="pt-PT" dirty="0" err="1" smtClean="0"/>
              <a:t>James</a:t>
            </a:r>
            <a:r>
              <a:rPr lang="pt-PT" dirty="0" smtClean="0"/>
              <a:t> W. </a:t>
            </a:r>
            <a:r>
              <a:rPr lang="pt-PT" dirty="0" err="1" smtClean="0"/>
              <a:t>Vaupel</a:t>
            </a:r>
            <a:r>
              <a:rPr lang="pt-PT" dirty="0" smtClean="0"/>
              <a:t> (2002), “</a:t>
            </a:r>
            <a:r>
              <a:rPr lang="pt-PT" dirty="0" err="1" smtClean="0"/>
              <a:t>Broken</a:t>
            </a:r>
            <a:r>
              <a:rPr lang="pt-PT" dirty="0" smtClean="0"/>
              <a:t> </a:t>
            </a:r>
            <a:r>
              <a:rPr lang="pt-PT" dirty="0" err="1" smtClean="0"/>
              <a:t>limits</a:t>
            </a:r>
            <a:r>
              <a:rPr lang="pt-PT" dirty="0" smtClean="0"/>
              <a:t> to </a:t>
            </a:r>
            <a:r>
              <a:rPr lang="pt-PT" dirty="0" err="1" smtClean="0"/>
              <a:t>life</a:t>
            </a:r>
            <a:r>
              <a:rPr lang="pt-PT" dirty="0" smtClean="0"/>
              <a:t> </a:t>
            </a:r>
            <a:r>
              <a:rPr lang="pt-PT" dirty="0" err="1" smtClean="0"/>
              <a:t>expectancy</a:t>
            </a:r>
            <a:r>
              <a:rPr lang="pt-PT" dirty="0" smtClean="0"/>
              <a:t>”, </a:t>
            </a:r>
            <a:r>
              <a:rPr lang="pt-PT" i="1" dirty="0" err="1" smtClean="0"/>
              <a:t>Science</a:t>
            </a:r>
            <a:r>
              <a:rPr lang="pt-PT" dirty="0" smtClean="0"/>
              <a:t>, </a:t>
            </a:r>
            <a:r>
              <a:rPr lang="pt-PT" dirty="0" err="1" smtClean="0"/>
              <a:t>Vol</a:t>
            </a:r>
            <a:r>
              <a:rPr lang="pt-PT" dirty="0" smtClean="0"/>
              <a:t>. 296, </a:t>
            </a:r>
            <a:r>
              <a:rPr lang="pt-PT" dirty="0" err="1" smtClean="0"/>
              <a:t>May</a:t>
            </a:r>
            <a:r>
              <a:rPr lang="pt-PT" dirty="0" smtClean="0"/>
              <a:t> 2002</a:t>
            </a:r>
          </a:p>
          <a:p>
            <a:r>
              <a:rPr lang="pt-PT" dirty="0" err="1" smtClean="0"/>
              <a:t>Vallin</a:t>
            </a:r>
            <a:r>
              <a:rPr lang="pt-PT" dirty="0" smtClean="0"/>
              <a:t>, Jacques e </a:t>
            </a:r>
            <a:r>
              <a:rPr lang="pt-PT" dirty="0" err="1" smtClean="0"/>
              <a:t>France</a:t>
            </a:r>
            <a:r>
              <a:rPr lang="pt-PT" dirty="0" smtClean="0"/>
              <a:t> </a:t>
            </a:r>
            <a:r>
              <a:rPr lang="pt-PT" dirty="0" err="1" smtClean="0"/>
              <a:t>Meslé</a:t>
            </a:r>
            <a:r>
              <a:rPr lang="pt-PT" dirty="0" smtClean="0"/>
              <a:t> (2010), “</a:t>
            </a:r>
            <a:r>
              <a:rPr lang="pt-PT" dirty="0" err="1" smtClean="0"/>
              <a:t>Ésperance</a:t>
            </a:r>
            <a:r>
              <a:rPr lang="pt-PT" dirty="0" smtClean="0"/>
              <a:t> de </a:t>
            </a:r>
            <a:r>
              <a:rPr lang="pt-PT" dirty="0" err="1" smtClean="0"/>
              <a:t>vie</a:t>
            </a:r>
            <a:r>
              <a:rPr lang="pt-PT" dirty="0" smtClean="0"/>
              <a:t>: </a:t>
            </a:r>
            <a:r>
              <a:rPr lang="pt-PT" dirty="0" err="1" smtClean="0"/>
              <a:t>peut-on</a:t>
            </a:r>
            <a:r>
              <a:rPr lang="pt-PT" dirty="0" smtClean="0"/>
              <a:t> </a:t>
            </a:r>
            <a:r>
              <a:rPr lang="pt-PT" dirty="0" err="1" smtClean="0"/>
              <a:t>gagner</a:t>
            </a:r>
            <a:r>
              <a:rPr lang="pt-PT" dirty="0" smtClean="0"/>
              <a:t> </a:t>
            </a:r>
            <a:r>
              <a:rPr lang="pt-PT" dirty="0" err="1" smtClean="0"/>
              <a:t>trois</a:t>
            </a:r>
            <a:r>
              <a:rPr lang="pt-PT" dirty="0" smtClean="0"/>
              <a:t> </a:t>
            </a:r>
            <a:r>
              <a:rPr lang="pt-PT" dirty="0" err="1" smtClean="0"/>
              <a:t>mois</a:t>
            </a:r>
            <a:r>
              <a:rPr lang="pt-PT" dirty="0" smtClean="0"/>
              <a:t> par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indéfiniment</a:t>
            </a:r>
            <a:r>
              <a:rPr lang="pt-PT" dirty="0" smtClean="0"/>
              <a:t>?”, </a:t>
            </a:r>
            <a:r>
              <a:rPr lang="pt-PT" i="1" dirty="0" err="1" smtClean="0"/>
              <a:t>Populations</a:t>
            </a:r>
            <a:r>
              <a:rPr lang="pt-PT" i="1" dirty="0" smtClean="0"/>
              <a:t> </a:t>
            </a:r>
            <a:r>
              <a:rPr lang="pt-PT" i="1" dirty="0" err="1" smtClean="0"/>
              <a:t>et</a:t>
            </a:r>
            <a:r>
              <a:rPr lang="pt-PT" i="1" dirty="0" smtClean="0"/>
              <a:t> </a:t>
            </a:r>
            <a:r>
              <a:rPr lang="pt-PT" i="1" dirty="0" err="1" smtClean="0"/>
              <a:t>Societés</a:t>
            </a:r>
            <a:r>
              <a:rPr lang="pt-PT" dirty="0" smtClean="0"/>
              <a:t>, 473, </a:t>
            </a:r>
            <a:r>
              <a:rPr lang="pt-PT" dirty="0" err="1" smtClean="0"/>
              <a:t>Décembre</a:t>
            </a:r>
            <a:r>
              <a:rPr lang="pt-PT" dirty="0" smtClean="0"/>
              <a:t> 2010</a:t>
            </a:r>
            <a:r>
              <a:rPr lang="pt-PT" i="1" dirty="0" smtClean="0"/>
              <a:t> </a:t>
            </a:r>
            <a:endParaRPr lang="pt-PT" dirty="0" smtClean="0"/>
          </a:p>
          <a:p>
            <a:pPr>
              <a:buNone/>
            </a:pPr>
            <a:r>
              <a:rPr lang="pt-PT" dirty="0" smtClean="0"/>
              <a:t>	</a:t>
            </a:r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PT" sz="4000" dirty="0" smtClean="0"/>
          </a:p>
          <a:p>
            <a:pPr algn="ctr">
              <a:buNone/>
            </a:pPr>
            <a:r>
              <a:rPr lang="pt-PT" sz="4000" dirty="0" smtClean="0"/>
              <a:t>(2) Diferença da esperança de vida entre os sexos</a:t>
            </a:r>
            <a:endParaRPr lang="pt-PT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99592" y="692696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145</Words>
  <Application>Microsoft Office PowerPoint</Application>
  <PresentationFormat>On-screen Show (4:3)</PresentationFormat>
  <Paragraphs>19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Tendências da esperança de vida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jpeixoto</dc:creator>
  <cp:lastModifiedBy>jpeixoto</cp:lastModifiedBy>
  <cp:revision>4</cp:revision>
  <dcterms:created xsi:type="dcterms:W3CDTF">2011-10-26T16:17:27Z</dcterms:created>
  <dcterms:modified xsi:type="dcterms:W3CDTF">2013-10-16T07:34:03Z</dcterms:modified>
</cp:coreProperties>
</file>